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IBM Plex Serif"/>
      <p:regular r:id="rId47"/>
      <p:bold r:id="rId48"/>
      <p:italic r:id="rId49"/>
      <p:boldItalic r:id="rId50"/>
    </p:embeddedFont>
    <p:embeddedFont>
      <p:font typeface="Work Sans Medium"/>
      <p:regular r:id="rId51"/>
      <p:bold r:id="rId52"/>
      <p:italic r:id="rId53"/>
      <p:boldItalic r:id="rId54"/>
    </p:embeddedFont>
    <p:embeddedFont>
      <p:font typeface="Work Sans Light"/>
      <p:regular r:id="rId55"/>
      <p:bold r:id="rId56"/>
      <p:italic r:id="rId57"/>
      <p:boldItalic r:id="rId58"/>
    </p:embeddedFont>
    <p:embeddedFont>
      <p:font typeface="Work Sans SemiBold"/>
      <p:regular r:id="rId59"/>
      <p:bold r:id="rId60"/>
      <p:italic r:id="rId61"/>
      <p:boldItalic r:id="rId62"/>
    </p:embeddedFont>
    <p:embeddedFont>
      <p:font typeface="Work Sans"/>
      <p:regular r:id="rId63"/>
      <p:bold r:id="rId64"/>
      <p:italic r:id="rId65"/>
      <p:boldItalic r:id="rId66"/>
    </p:embeddedFont>
    <p:embeddedFont>
      <p:font typeface="IBM Plex Serif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5407">
          <p15:clr>
            <a:srgbClr val="747775"/>
          </p15:clr>
        </p15:guide>
        <p15:guide id="4" pos="5407">
          <p15:clr>
            <a:srgbClr val="747775"/>
          </p15:clr>
        </p15:guide>
      </p15:sldGuideLst>
    </p:ext>
    <p:ext uri="GoogleSlidesCustomDataVersion2">
      <go:slidesCustomData xmlns:go="http://customooxmlschemas.google.com/" r:id="rId71" roundtripDataSignature="AMtx7mixt7gbBvJyRavVOX9a3qlP0C4f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948C1E-CBFF-421D-84DE-C95D90B0F7DC}">
  <a:tblStyle styleId="{5F948C1E-CBFF-421D-84DE-C95D90B0F7D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31A6B4C-3D01-4E65-9968-E08F058010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407"/>
        <p:guide pos="540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IBMPlexSerif-bold.fntdata"/><Relationship Id="rId47" Type="http://schemas.openxmlformats.org/officeDocument/2006/relationships/font" Target="fonts/IBMPlexSerif-regular.fntdata"/><Relationship Id="rId49" Type="http://schemas.openxmlformats.org/officeDocument/2006/relationships/font" Target="fonts/IBMPlexSerif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customschemas.google.com/relationships/presentationmetadata" Target="metadata"/><Relationship Id="rId70" Type="http://schemas.openxmlformats.org/officeDocument/2006/relationships/font" Target="fonts/IBMPlexSerifLight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WorkSansSemiBold-boldItalic.fntdata"/><Relationship Id="rId61" Type="http://schemas.openxmlformats.org/officeDocument/2006/relationships/font" Target="fonts/WorkSansSemiBold-italic.fntdata"/><Relationship Id="rId20" Type="http://schemas.openxmlformats.org/officeDocument/2006/relationships/slide" Target="slides/slide14.xml"/><Relationship Id="rId64" Type="http://schemas.openxmlformats.org/officeDocument/2006/relationships/font" Target="fonts/WorkSans-bold.fntdata"/><Relationship Id="rId63" Type="http://schemas.openxmlformats.org/officeDocument/2006/relationships/font" Target="fonts/WorkSans-regular.fntdata"/><Relationship Id="rId22" Type="http://schemas.openxmlformats.org/officeDocument/2006/relationships/slide" Target="slides/slide16.xml"/><Relationship Id="rId66" Type="http://schemas.openxmlformats.org/officeDocument/2006/relationships/font" Target="fonts/WorkSans-boldItalic.fntdata"/><Relationship Id="rId21" Type="http://schemas.openxmlformats.org/officeDocument/2006/relationships/slide" Target="slides/slide15.xml"/><Relationship Id="rId65" Type="http://schemas.openxmlformats.org/officeDocument/2006/relationships/font" Target="fonts/WorkSans-italic.fntdata"/><Relationship Id="rId24" Type="http://schemas.openxmlformats.org/officeDocument/2006/relationships/slide" Target="slides/slide18.xml"/><Relationship Id="rId68" Type="http://schemas.openxmlformats.org/officeDocument/2006/relationships/font" Target="fonts/IBMPlexSerifLight-bold.fntdata"/><Relationship Id="rId23" Type="http://schemas.openxmlformats.org/officeDocument/2006/relationships/slide" Target="slides/slide17.xml"/><Relationship Id="rId67" Type="http://schemas.openxmlformats.org/officeDocument/2006/relationships/font" Target="fonts/IBMPlexSerifLight-regular.fntdata"/><Relationship Id="rId60" Type="http://schemas.openxmlformats.org/officeDocument/2006/relationships/font" Target="fonts/WorkSansSemiBold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IBMPlexSerif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WorkSansMedium-regular.fntdata"/><Relationship Id="rId50" Type="http://schemas.openxmlformats.org/officeDocument/2006/relationships/font" Target="fonts/IBMPlexSerif-boldItalic.fntdata"/><Relationship Id="rId53" Type="http://schemas.openxmlformats.org/officeDocument/2006/relationships/font" Target="fonts/WorkSansMedium-italic.fntdata"/><Relationship Id="rId52" Type="http://schemas.openxmlformats.org/officeDocument/2006/relationships/font" Target="fonts/WorkSansMedium-bold.fntdata"/><Relationship Id="rId11" Type="http://schemas.openxmlformats.org/officeDocument/2006/relationships/slide" Target="slides/slide5.xml"/><Relationship Id="rId55" Type="http://schemas.openxmlformats.org/officeDocument/2006/relationships/font" Target="fonts/WorkSansLight-regular.fntdata"/><Relationship Id="rId10" Type="http://schemas.openxmlformats.org/officeDocument/2006/relationships/slide" Target="slides/slide4.xml"/><Relationship Id="rId54" Type="http://schemas.openxmlformats.org/officeDocument/2006/relationships/font" Target="fonts/WorkSansMedium-boldItalic.fntdata"/><Relationship Id="rId13" Type="http://schemas.openxmlformats.org/officeDocument/2006/relationships/slide" Target="slides/slide7.xml"/><Relationship Id="rId57" Type="http://schemas.openxmlformats.org/officeDocument/2006/relationships/font" Target="fonts/WorkSansLight-italic.fntdata"/><Relationship Id="rId12" Type="http://schemas.openxmlformats.org/officeDocument/2006/relationships/slide" Target="slides/slide6.xml"/><Relationship Id="rId56" Type="http://schemas.openxmlformats.org/officeDocument/2006/relationships/font" Target="fonts/WorkSansLight-bold.fntdata"/><Relationship Id="rId15" Type="http://schemas.openxmlformats.org/officeDocument/2006/relationships/slide" Target="slides/slide9.xml"/><Relationship Id="rId59" Type="http://schemas.openxmlformats.org/officeDocument/2006/relationships/font" Target="fonts/WorkSansSemiBold-regular.fntdata"/><Relationship Id="rId14" Type="http://schemas.openxmlformats.org/officeDocument/2006/relationships/slide" Target="slides/slide8.xml"/><Relationship Id="rId58" Type="http://schemas.openxmlformats.org/officeDocument/2006/relationships/font" Target="fonts/WorkSans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verde a seconda della lunghezza della data.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9e2ab6f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39e2ab6f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9e2ab6f5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39e2ab6f5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9e2ab6f5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39e2ab6f5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9e2ab6f5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39e2ab6f5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9e2ab6f5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39e2ab6f5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9e2ab6f5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339e2ab6f5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7671e36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7671e36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e2ab6f5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39e2ab6f5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9e2ab6f5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39e2ab6f5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9e2ab6f5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39e2ab6f5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9e2ab6f5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39e2ab6f5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9e2ab6f5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39e2ab6f5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9e2ab6f5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39e2ab6f5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which variables to include in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where variables should be located on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decide to stop “growing” the tree?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9e2ab6f5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39e2ab6f5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which variables to include in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where variables should be located on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decide to stop “growing” the tree?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9e2ab6f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39e2ab6f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which variables to include in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where variables should be located on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decide to stop “growing” the tree?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9e2ab6f5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39e2ab6f5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which variables to include in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where variables should be located on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decide to stop “growing” the tree?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l’uso dei rettangoli arrotondati, in combinazione con il Work Sans Medium, per mettere in evidenza punti salienti dell’agenda. Se non ve ne sono, eliminateli.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Per fare in modo che i numeri in elenco siano in IBM Plex Serif: Clicca su uno dei numeri in elenco (si evidenzieranno tutti) &gt; assegna IBM Plex Serif Chiaro &gt;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Assegna 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ai numeri con lo strumento Colore Testo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9e2ab6f5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339e2ab6f5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which variables to include in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where variables should be located on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decide to stop “growing” the tree?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9e2ab6f5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339e2ab6f5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which variables to include in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choose where variables should be located on the tree? 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How does the algorithm decide to stop “growing” the tree?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9e2ab6f5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339e2ab6f5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37650fe78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37650fe78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7650fe78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37650fe78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7650fe78a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37650fe78a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</a:rPr>
              <a:t>1. Bagging (Bootstrap Aggregating)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Concept:</a:t>
            </a:r>
            <a:r>
              <a:rPr lang="it">
                <a:solidFill>
                  <a:schemeClr val="dk1"/>
                </a:solidFill>
              </a:rPr>
              <a:t> Trains multiple independent models on different subsets of data (created using bootstrapping) and then averages or votes on their predictions.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Purpose:</a:t>
            </a:r>
            <a:r>
              <a:rPr lang="it">
                <a:solidFill>
                  <a:schemeClr val="dk1"/>
                </a:solidFill>
              </a:rPr>
              <a:t> Reduces variance and prevents overfitting.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Example: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b="1" lang="it">
                <a:solidFill>
                  <a:schemeClr val="dk1"/>
                </a:solidFill>
              </a:rPr>
              <a:t>Random Forest</a:t>
            </a:r>
            <a:r>
              <a:rPr lang="it">
                <a:solidFill>
                  <a:schemeClr val="dk1"/>
                </a:solidFill>
              </a:rPr>
              <a:t> (an ensemble of decision trees).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</a:rPr>
              <a:t>2. Boosting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Concept:</a:t>
            </a:r>
            <a:r>
              <a:rPr lang="it">
                <a:solidFill>
                  <a:schemeClr val="dk1"/>
                </a:solidFill>
              </a:rPr>
              <a:t> Models are trained sequentially, where each new model focuses on correcting the errors made by the previous ones.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Purpose:</a:t>
            </a:r>
            <a:r>
              <a:rPr lang="it">
                <a:solidFill>
                  <a:schemeClr val="dk1"/>
                </a:solidFill>
              </a:rPr>
              <a:t> Reduces bias and improves accuracy.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Examples: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it">
                <a:solidFill>
                  <a:schemeClr val="dk1"/>
                </a:solidFill>
              </a:rPr>
              <a:t>AdaBoost (Adaptive Boosting)</a:t>
            </a:r>
            <a:r>
              <a:rPr lang="it">
                <a:solidFill>
                  <a:schemeClr val="dk1"/>
                </a:solidFill>
              </a:rPr>
              <a:t> – Assigns more weight to misclassified instances in each iteration.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it">
                <a:solidFill>
                  <a:schemeClr val="dk1"/>
                </a:solidFill>
              </a:rPr>
              <a:t>Gradient Boosting Machines (GBM)</a:t>
            </a:r>
            <a:r>
              <a:rPr lang="it">
                <a:solidFill>
                  <a:schemeClr val="dk1"/>
                </a:solidFill>
              </a:rPr>
              <a:t> – Minimizes residual errors by optimizing loss functions.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it">
                <a:solidFill>
                  <a:schemeClr val="dk1"/>
                </a:solidFill>
              </a:rPr>
              <a:t>XGBoost</a:t>
            </a:r>
            <a:r>
              <a:rPr lang="it">
                <a:solidFill>
                  <a:schemeClr val="dk1"/>
                </a:solidFill>
              </a:rPr>
              <a:t> – An optimized, fast version of GBM, used in many ML competitions.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it">
                <a:solidFill>
                  <a:schemeClr val="dk1"/>
                </a:solidFill>
              </a:rPr>
              <a:t>LightGBM</a:t>
            </a:r>
            <a:r>
              <a:rPr lang="it">
                <a:solidFill>
                  <a:schemeClr val="dk1"/>
                </a:solidFill>
              </a:rPr>
              <a:t> – More efficient for large datasets.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it">
                <a:solidFill>
                  <a:schemeClr val="dk1"/>
                </a:solidFill>
              </a:rPr>
              <a:t>CatBoost</a:t>
            </a:r>
            <a:r>
              <a:rPr lang="it">
                <a:solidFill>
                  <a:schemeClr val="dk1"/>
                </a:solidFill>
              </a:rPr>
              <a:t> – Specially optimized for categorical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</a:rPr>
              <a:t>3. Stacking (Stacked Generalization)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Concept:</a:t>
            </a:r>
            <a:r>
              <a:rPr lang="it">
                <a:solidFill>
                  <a:schemeClr val="dk1"/>
                </a:solidFill>
              </a:rPr>
              <a:t> Uses multiple base models and then trains a </a:t>
            </a:r>
            <a:r>
              <a:rPr b="1" lang="it">
                <a:solidFill>
                  <a:schemeClr val="dk1"/>
                </a:solidFill>
              </a:rPr>
              <a:t>meta-model</a:t>
            </a:r>
            <a:r>
              <a:rPr lang="it">
                <a:solidFill>
                  <a:schemeClr val="dk1"/>
                </a:solidFill>
              </a:rPr>
              <a:t> on their predictions to make a final decision.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Purpose:</a:t>
            </a:r>
            <a:r>
              <a:rPr lang="it">
                <a:solidFill>
                  <a:schemeClr val="dk1"/>
                </a:solidFill>
              </a:rPr>
              <a:t> Leverages the strengths of different models to improve overall predictive performance.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Example:</a:t>
            </a:r>
            <a:r>
              <a:rPr lang="it">
                <a:solidFill>
                  <a:schemeClr val="dk1"/>
                </a:solidFill>
              </a:rPr>
              <a:t> Combining decision trees, logistic regression, and neural networks, with another model (e.g., logistic regression) as the final decision-maker.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</a:rPr>
              <a:t>4. Voting Ensemble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Concept:</a:t>
            </a:r>
            <a:r>
              <a:rPr lang="it">
                <a:solidFill>
                  <a:schemeClr val="dk1"/>
                </a:solidFill>
              </a:rPr>
              <a:t> Uses multiple models and combines their predictions by majority voting (for classification) or averaging (for regression).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Types: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it">
                <a:solidFill>
                  <a:schemeClr val="dk1"/>
                </a:solidFill>
              </a:rPr>
              <a:t>Hard Voting:</a:t>
            </a:r>
            <a:r>
              <a:rPr lang="it">
                <a:solidFill>
                  <a:schemeClr val="dk1"/>
                </a:solidFill>
              </a:rPr>
              <a:t> The class with the most votes is chosen.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it">
                <a:solidFill>
                  <a:schemeClr val="dk1"/>
                </a:solidFill>
              </a:rPr>
              <a:t>Soft Voting:</a:t>
            </a:r>
            <a:r>
              <a:rPr lang="it">
                <a:solidFill>
                  <a:schemeClr val="dk1"/>
                </a:solidFill>
              </a:rPr>
              <a:t> Takes weighted probabilities from models and selects the highest probability outcome.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it">
                <a:solidFill>
                  <a:schemeClr val="dk1"/>
                </a:solidFill>
              </a:rPr>
              <a:t>Example:</a:t>
            </a:r>
            <a:r>
              <a:rPr lang="it">
                <a:solidFill>
                  <a:schemeClr val="dk1"/>
                </a:solidFill>
              </a:rPr>
              <a:t> Combining SVM, Decision Trees, and Logistic Regression for classification.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300">
                <a:solidFill>
                  <a:schemeClr val="dk1"/>
                </a:solidFill>
              </a:rPr>
              <a:t>Advantages of Ensemble Methods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✅ Increases accuracy by reducing bias and variance.</a:t>
            </a:r>
            <a:br>
              <a:rPr lang="it">
                <a:solidFill>
                  <a:schemeClr val="dk1"/>
                </a:solidFill>
              </a:rPr>
            </a:br>
            <a:r>
              <a:rPr lang="it">
                <a:solidFill>
                  <a:schemeClr val="dk1"/>
                </a:solidFill>
              </a:rPr>
              <a:t> ✅ More robust and generalizes well on new data.</a:t>
            </a:r>
            <a:br>
              <a:rPr lang="it">
                <a:solidFill>
                  <a:schemeClr val="dk1"/>
                </a:solidFill>
              </a:rPr>
            </a:br>
            <a:r>
              <a:rPr lang="it">
                <a:solidFill>
                  <a:schemeClr val="dk1"/>
                </a:solidFill>
              </a:rPr>
              <a:t> ✅ Reduces the impact of a single weak model’s errors.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300">
                <a:solidFill>
                  <a:schemeClr val="dk1"/>
                </a:solidFill>
              </a:rPr>
              <a:t>Disadvantages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❌ Computationally expensive.</a:t>
            </a:r>
            <a:br>
              <a:rPr lang="it">
                <a:solidFill>
                  <a:schemeClr val="dk1"/>
                </a:solidFill>
              </a:rPr>
            </a:br>
            <a:r>
              <a:rPr lang="it">
                <a:solidFill>
                  <a:schemeClr val="dk1"/>
                </a:solidFill>
              </a:rPr>
              <a:t> ❌ Harder to interpret compared to simpler models.</a:t>
            </a:r>
            <a:br>
              <a:rPr lang="it">
                <a:solidFill>
                  <a:schemeClr val="dk1"/>
                </a:solidFill>
              </a:rPr>
            </a:br>
            <a:r>
              <a:rPr lang="it">
                <a:solidFill>
                  <a:schemeClr val="dk1"/>
                </a:solidFill>
              </a:rPr>
              <a:t> ❌ Risk of overfitting if not properly tuned.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raccomanda di verificare l’inserimento di tutti i campi. Se non sono da inserire, possono essere eliminati e il “Nome e Cognome” trasformato in un grazie.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slide in blu solamente per slide destinate all’utilizzo online.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vedrai.com" TargetMode="External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s://vedrai.com" TargetMode="External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. Copertina (positivo)" type="twoColTx">
  <p:cSld name="TITLE_AND_TWO_COLUMNS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49"/>
          <p:cNvCxnSpPr/>
          <p:nvPr/>
        </p:nvCxnSpPr>
        <p:spPr>
          <a:xfrm rot="10800000">
            <a:off x="670263" y="2574025"/>
            <a:ext cx="78012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49"/>
          <p:cNvSpPr txBox="1"/>
          <p:nvPr>
            <p:ph type="title"/>
          </p:nvPr>
        </p:nvSpPr>
        <p:spPr>
          <a:xfrm>
            <a:off x="674400" y="2830900"/>
            <a:ext cx="56754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2" name="Google Shape;12;p4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-4039" y="-2274"/>
            <a:ext cx="9152077" cy="51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00" y="1433200"/>
            <a:ext cx="3989375" cy="7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Slide con Prodotto (negativo)">
  <p:cSld name="CUSTOM_5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8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rgbClr val="00A39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91" name="Google Shape;91;p58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58"/>
          <p:cNvSpPr txBox="1"/>
          <p:nvPr>
            <p:ph idx="1" type="body"/>
          </p:nvPr>
        </p:nvSpPr>
        <p:spPr>
          <a:xfrm>
            <a:off x="662400" y="1195200"/>
            <a:ext cx="37152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pic>
        <p:nvPicPr>
          <p:cNvPr id="93" name="Google Shape;9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1785" y="0"/>
            <a:ext cx="30489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8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95" name="Google Shape;95;p58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96" name="Google Shape;96;p58"/>
          <p:cNvSpPr txBox="1"/>
          <p:nvPr>
            <p:ph idx="2" type="title"/>
          </p:nvPr>
        </p:nvSpPr>
        <p:spPr>
          <a:xfrm>
            <a:off x="662975" y="342275"/>
            <a:ext cx="4964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97" name="Google Shape;97;p58"/>
          <p:cNvSpPr txBox="1"/>
          <p:nvPr>
            <p:ph idx="3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98" name="Google Shape;98;p58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99" name="Google Shape;99;p58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0" name="Google Shape;10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Slide con Prodotto (positivo) ">
  <p:cSld name="CUSTOM_5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6095060" y="0"/>
            <a:ext cx="30489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9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 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04" name="Google Shape;104;p59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59"/>
          <p:cNvSpPr txBox="1"/>
          <p:nvPr>
            <p:ph idx="1" type="body"/>
          </p:nvPr>
        </p:nvSpPr>
        <p:spPr>
          <a:xfrm>
            <a:off x="662400" y="1195200"/>
            <a:ext cx="37152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06" name="Google Shape;106;p59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07" name="Google Shape;107;p59"/>
          <p:cNvSpPr txBox="1"/>
          <p:nvPr>
            <p:ph idx="2" type="title"/>
          </p:nvPr>
        </p:nvSpPr>
        <p:spPr>
          <a:xfrm>
            <a:off x="662975" y="342275"/>
            <a:ext cx="4964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08" name="Google Shape;108;p59"/>
          <p:cNvSpPr txBox="1"/>
          <p:nvPr>
            <p:ph idx="3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109" name="Google Shape;109;p59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0" name="Google Shape;110;p59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11" name="Google Shape;11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Slide Finale (negativo)">
  <p:cSld name="CUSTOM_6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3" y="-4275"/>
            <a:ext cx="9143997" cy="51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60"/>
          <p:cNvSpPr txBox="1"/>
          <p:nvPr>
            <p:ph idx="1" type="body"/>
          </p:nvPr>
        </p:nvSpPr>
        <p:spPr>
          <a:xfrm>
            <a:off x="2577600" y="3376800"/>
            <a:ext cx="3315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↗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◆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◆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◆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115" name="Google Shape;115;p60"/>
          <p:cNvSpPr txBox="1"/>
          <p:nvPr>
            <p:ph idx="2" type="body"/>
          </p:nvPr>
        </p:nvSpPr>
        <p:spPr>
          <a:xfrm>
            <a:off x="817200" y="3366000"/>
            <a:ext cx="1706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↗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◆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●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○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◆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●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○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◆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●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16" name="Google Shape;116;p60"/>
          <p:cNvSpPr txBox="1"/>
          <p:nvPr>
            <p:ph idx="3" type="body"/>
          </p:nvPr>
        </p:nvSpPr>
        <p:spPr>
          <a:xfrm>
            <a:off x="817200" y="3848400"/>
            <a:ext cx="22932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↗"/>
              <a:defRPr sz="10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◆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◆"/>
              <a:defRPr sz="10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◆"/>
              <a:defRPr sz="10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60">
            <a:hlinkClick r:id="rId3"/>
          </p:cNvPr>
          <p:cNvSpPr txBox="1"/>
          <p:nvPr/>
        </p:nvSpPr>
        <p:spPr>
          <a:xfrm>
            <a:off x="815900" y="4102913"/>
            <a:ext cx="22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vedrai.com</a:t>
            </a:r>
            <a:endParaRPr b="0" i="0" sz="1200" u="none" cap="none" strike="noStrike">
              <a:solidFill>
                <a:schemeClr val="accent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118" name="Google Shape;118;p60"/>
          <p:cNvCxnSpPr/>
          <p:nvPr/>
        </p:nvCxnSpPr>
        <p:spPr>
          <a:xfrm>
            <a:off x="815900" y="3753950"/>
            <a:ext cx="3839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9" name="Google Shape;11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400" y="1429774"/>
            <a:ext cx="3989375" cy="73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Slide Finale (positivo)">
  <p:cSld name="CUSTOM_6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1"/>
          <p:cNvPicPr preferRelativeResize="0"/>
          <p:nvPr/>
        </p:nvPicPr>
        <p:blipFill rotWithShape="1">
          <a:blip r:embed="rId2">
            <a:alphaModFix amt="20000"/>
          </a:blip>
          <a:srcRect b="0" l="108" r="108" t="0"/>
          <a:stretch/>
        </p:blipFill>
        <p:spPr>
          <a:xfrm rot="10800000">
            <a:off x="3" y="-4275"/>
            <a:ext cx="9143997" cy="51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1"/>
          <p:cNvSpPr txBox="1"/>
          <p:nvPr>
            <p:ph idx="1" type="body"/>
          </p:nvPr>
        </p:nvSpPr>
        <p:spPr>
          <a:xfrm>
            <a:off x="817200" y="3848400"/>
            <a:ext cx="22932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↗"/>
              <a:defRPr sz="1000"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123" name="Google Shape;123;p61"/>
          <p:cNvSpPr txBox="1"/>
          <p:nvPr>
            <p:ph idx="2" type="body"/>
          </p:nvPr>
        </p:nvSpPr>
        <p:spPr>
          <a:xfrm>
            <a:off x="817200" y="3366000"/>
            <a:ext cx="1706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↗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◆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●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○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◆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●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○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◆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●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24" name="Google Shape;124;p61"/>
          <p:cNvSpPr txBox="1"/>
          <p:nvPr>
            <p:ph idx="3" type="body"/>
          </p:nvPr>
        </p:nvSpPr>
        <p:spPr>
          <a:xfrm>
            <a:off x="2577600" y="3376800"/>
            <a:ext cx="3315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ork Sans Medium"/>
              <a:buChar char="↗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◆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●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○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◆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●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○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◆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●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cxnSp>
        <p:nvCxnSpPr>
          <p:cNvPr id="125" name="Google Shape;125;p61"/>
          <p:cNvCxnSpPr/>
          <p:nvPr/>
        </p:nvCxnSpPr>
        <p:spPr>
          <a:xfrm>
            <a:off x="815900" y="3753950"/>
            <a:ext cx="38394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61">
            <a:hlinkClick r:id="rId3"/>
          </p:cNvPr>
          <p:cNvSpPr txBox="1"/>
          <p:nvPr/>
        </p:nvSpPr>
        <p:spPr>
          <a:xfrm>
            <a:off x="815900" y="4102913"/>
            <a:ext cx="22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vedrai.com</a:t>
            </a:r>
            <a:endParaRPr b="0" i="0" sz="1200" u="none" cap="none" strike="noStrike">
              <a:solidFill>
                <a:schemeClr val="accen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27" name="Google Shape;12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00" y="1433200"/>
            <a:ext cx="3989375" cy="7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 Copertina + img (negativo)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62"/>
          <p:cNvCxnSpPr/>
          <p:nvPr/>
        </p:nvCxnSpPr>
        <p:spPr>
          <a:xfrm rot="10800000">
            <a:off x="674475" y="2571750"/>
            <a:ext cx="4825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62"/>
          <p:cNvSpPr txBox="1"/>
          <p:nvPr>
            <p:ph type="title"/>
          </p:nvPr>
        </p:nvSpPr>
        <p:spPr>
          <a:xfrm>
            <a:off x="690075" y="2841700"/>
            <a:ext cx="46590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2" name="Google Shape;132;p62"/>
          <p:cNvSpPr/>
          <p:nvPr>
            <p:ph idx="2" type="pic"/>
          </p:nvPr>
        </p:nvSpPr>
        <p:spPr>
          <a:xfrm>
            <a:off x="6093425" y="0"/>
            <a:ext cx="3052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3" name="Google Shape;13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00" y="1429774"/>
            <a:ext cx="3989375" cy="73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 Copertina (negativo)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3" y="-4275"/>
            <a:ext cx="9143997" cy="515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63"/>
          <p:cNvCxnSpPr/>
          <p:nvPr/>
        </p:nvCxnSpPr>
        <p:spPr>
          <a:xfrm rot="10800000">
            <a:off x="674300" y="2571750"/>
            <a:ext cx="7801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63"/>
          <p:cNvSpPr txBox="1"/>
          <p:nvPr>
            <p:ph type="title"/>
          </p:nvPr>
        </p:nvSpPr>
        <p:spPr>
          <a:xfrm>
            <a:off x="674400" y="2830900"/>
            <a:ext cx="56754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38" name="Google Shape;13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00" y="1429774"/>
            <a:ext cx="3989375" cy="73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 Copertina + img (positivo)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4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00" y="1433200"/>
            <a:ext cx="3989375" cy="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4"/>
          <p:cNvSpPr/>
          <p:nvPr>
            <p:ph idx="2" type="pic"/>
          </p:nvPr>
        </p:nvSpPr>
        <p:spPr>
          <a:xfrm>
            <a:off x="6093425" y="0"/>
            <a:ext cx="30522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3" name="Google Shape;143;p64"/>
          <p:cNvCxnSpPr/>
          <p:nvPr/>
        </p:nvCxnSpPr>
        <p:spPr>
          <a:xfrm rot="10800000">
            <a:off x="674475" y="2571750"/>
            <a:ext cx="48255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64"/>
          <p:cNvSpPr txBox="1"/>
          <p:nvPr>
            <p:ph type="title"/>
          </p:nvPr>
        </p:nvSpPr>
        <p:spPr>
          <a:xfrm>
            <a:off x="690075" y="2841700"/>
            <a:ext cx="46590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2700"/>
              <a:buNone/>
              <a:defRPr sz="2700">
                <a:solidFill>
                  <a:srgbClr val="0E1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. Titolo capitolo (negativo)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65"/>
          <p:cNvCxnSpPr/>
          <p:nvPr/>
        </p:nvCxnSpPr>
        <p:spPr>
          <a:xfrm rot="10800000">
            <a:off x="2979600" y="421050"/>
            <a:ext cx="0" cy="4218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65"/>
          <p:cNvSpPr txBox="1"/>
          <p:nvPr>
            <p:ph type="title"/>
          </p:nvPr>
        </p:nvSpPr>
        <p:spPr>
          <a:xfrm>
            <a:off x="3401650" y="1829230"/>
            <a:ext cx="43110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49" name="Google Shape;149;p65"/>
          <p:cNvPicPr preferRelativeResize="0"/>
          <p:nvPr/>
        </p:nvPicPr>
        <p:blipFill rotWithShape="1">
          <a:blip r:embed="rId3">
            <a:alphaModFix/>
          </a:blip>
          <a:srcRect b="37142" l="0" r="0" t="0"/>
          <a:stretch/>
        </p:blipFill>
        <p:spPr>
          <a:xfrm>
            <a:off x="360000" y="4772003"/>
            <a:ext cx="738463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5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1" name="Google Shape;151;p65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. Titolo capitolo (positivo)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66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-2" y="-4549"/>
            <a:ext cx="9152077" cy="5148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66"/>
          <p:cNvCxnSpPr/>
          <p:nvPr/>
        </p:nvCxnSpPr>
        <p:spPr>
          <a:xfrm rot="10800000">
            <a:off x="2979600" y="421050"/>
            <a:ext cx="0" cy="421830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66"/>
          <p:cNvSpPr txBox="1"/>
          <p:nvPr>
            <p:ph type="title"/>
          </p:nvPr>
        </p:nvSpPr>
        <p:spPr>
          <a:xfrm>
            <a:off x="3401650" y="1829230"/>
            <a:ext cx="43110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56" name="Google Shape;156;p66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7" name="Google Shape;157;p66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8" name="Google Shape;15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. Titolo capitolo (positivo)">
  <p:cSld name="ONE_COLUMN_TEXT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6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7"/>
          <p:cNvSpPr txBox="1"/>
          <p:nvPr/>
        </p:nvSpPr>
        <p:spPr>
          <a:xfrm>
            <a:off x="674300" y="2906600"/>
            <a:ext cx="366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0000" wrap="square" tIns="0">
            <a:noAutofit/>
          </a:bodyPr>
          <a:lstStyle/>
          <a:p>
            <a:pPr indent="-433600" lvl="0" marL="48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Work Sans Light"/>
              <a:buChar char="↗"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cxnSp>
        <p:nvCxnSpPr>
          <p:cNvPr id="162" name="Google Shape;162;p67"/>
          <p:cNvCxnSpPr/>
          <p:nvPr/>
        </p:nvCxnSpPr>
        <p:spPr>
          <a:xfrm rot="10800000">
            <a:off x="674300" y="2571750"/>
            <a:ext cx="78012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67"/>
          <p:cNvSpPr txBox="1"/>
          <p:nvPr>
            <p:ph idx="1" type="subTitle"/>
          </p:nvPr>
        </p:nvSpPr>
        <p:spPr>
          <a:xfrm>
            <a:off x="1155600" y="2912400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9pPr>
          </a:lstStyle>
          <a:p/>
        </p:txBody>
      </p:sp>
      <p:sp>
        <p:nvSpPr>
          <p:cNvPr id="164" name="Google Shape;164;p67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5" name="Google Shape;165;p67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6" name="Google Shape;16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 Vuota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" name="Google Shape;16;p50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7" name="Google Shape;1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g337671e364b_0_168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69" name="Google Shape;169;g337671e364b_0_168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g337671e364b_0_168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1" name="Google Shape;171;g337671e364b_0_168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72" name="Google Shape;172;g337671e364b_0_16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g337671e364b_0_16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g337671e364b_0_16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g337671e364b_0_16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g337671e364b_0_168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77" name="Google Shape;177;g337671e364b_0_16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g337671e364b_0_16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g337671e364b_0_16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g337671e364b_0_16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g337671e364b_0_168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82" name="Google Shape;182;g337671e364b_0_16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g337671e364b_0_16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g337671e364b_0_16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g337671e364b_0_16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g337671e364b_0_16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g337671e364b_0_16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 Titolo capitolo (negativo)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1"/>
          <p:cNvSpPr txBox="1"/>
          <p:nvPr/>
        </p:nvSpPr>
        <p:spPr>
          <a:xfrm>
            <a:off x="674300" y="2906600"/>
            <a:ext cx="366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0000" wrap="square" tIns="0">
            <a:noAutofit/>
          </a:bodyPr>
          <a:lstStyle/>
          <a:p>
            <a:pPr indent="-433600" lvl="0" marL="48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Work Sans Light"/>
              <a:buChar char="↗"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cxnSp>
        <p:nvCxnSpPr>
          <p:cNvPr id="21" name="Google Shape;21;p51"/>
          <p:cNvCxnSpPr/>
          <p:nvPr/>
        </p:nvCxnSpPr>
        <p:spPr>
          <a:xfrm rot="10800000">
            <a:off x="674300" y="2571750"/>
            <a:ext cx="7801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51"/>
          <p:cNvSpPr txBox="1"/>
          <p:nvPr>
            <p:ph idx="1" type="subTitle"/>
          </p:nvPr>
        </p:nvSpPr>
        <p:spPr>
          <a:xfrm>
            <a:off x="1155600" y="2912400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" name="Google Shape;23;p51"/>
          <p:cNvPicPr preferRelativeResize="0"/>
          <p:nvPr/>
        </p:nvPicPr>
        <p:blipFill rotWithShape="1">
          <a:blip r:embed="rId3">
            <a:alphaModFix/>
          </a:blip>
          <a:srcRect b="37142" l="0" r="0" t="0"/>
          <a:stretch/>
        </p:blipFill>
        <p:spPr>
          <a:xfrm>
            <a:off x="360000" y="4772003"/>
            <a:ext cx="738463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1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" name="Google Shape;25;p51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sto grande al centro">
  <p:cSld name="CUSTOM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2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rgbClr val="00A39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8" name="Google Shape;28;p52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29" name="Google Shape;29;p52"/>
          <p:cNvSpPr txBox="1"/>
          <p:nvPr>
            <p:ph idx="2" type="title"/>
          </p:nvPr>
        </p:nvSpPr>
        <p:spPr>
          <a:xfrm>
            <a:off x="1346400" y="1404000"/>
            <a:ext cx="66132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" name="Google Shape;30;p52"/>
          <p:cNvSpPr txBox="1"/>
          <p:nvPr>
            <p:ph idx="1" type="subTitle"/>
          </p:nvPr>
        </p:nvSpPr>
        <p:spPr>
          <a:xfrm>
            <a:off x="1346400" y="3711600"/>
            <a:ext cx="6613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9pPr>
          </a:lstStyle>
          <a:p/>
        </p:txBody>
      </p:sp>
      <p:sp>
        <p:nvSpPr>
          <p:cNvPr id="31" name="Google Shape;31;p52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2" name="Google Shape;32;p52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3" name="Google Shape;3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Base">
  <p:cSld name="CUSTOM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36" name="Google Shape;36;p53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53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38" name="Google Shape;38;p53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9" name="Google Shape;39;p53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40" name="Google Shape;40;p53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1" name="Google Shape;41;p53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2" name="Google Shape;4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Una colonna">
  <p:cSld name="CUSTOM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4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5" name="Google Shape;45;p54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cxnSp>
        <p:nvCxnSpPr>
          <p:cNvPr id="46" name="Google Shape;46;p54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54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8" name="Google Shape;48;p54"/>
          <p:cNvSpPr txBox="1"/>
          <p:nvPr>
            <p:ph idx="1" type="body"/>
          </p:nvPr>
        </p:nvSpPr>
        <p:spPr>
          <a:xfrm>
            <a:off x="662400" y="1357200"/>
            <a:ext cx="78126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3" type="body"/>
          </p:nvPr>
        </p:nvSpPr>
        <p:spPr>
          <a:xfrm>
            <a:off x="662400" y="3247200"/>
            <a:ext cx="35928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50" name="Google Shape;50;p54"/>
          <p:cNvSpPr txBox="1"/>
          <p:nvPr>
            <p:ph idx="4" type="body"/>
          </p:nvPr>
        </p:nvSpPr>
        <p:spPr>
          <a:xfrm>
            <a:off x="4876150" y="3247200"/>
            <a:ext cx="35928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51" name="Google Shape;51;p54"/>
          <p:cNvSpPr txBox="1"/>
          <p:nvPr>
            <p:ph idx="5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52" name="Google Shape;52;p54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3" name="Google Shape;53;p54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4" name="Google Shape;5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olonna sx">
  <p:cSld name="CUSTOM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5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57" name="Google Shape;57;p55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55"/>
          <p:cNvSpPr txBox="1"/>
          <p:nvPr>
            <p:ph idx="1" type="body"/>
          </p:nvPr>
        </p:nvSpPr>
        <p:spPr>
          <a:xfrm>
            <a:off x="662400" y="1195200"/>
            <a:ext cx="45396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59" name="Google Shape;59;p55"/>
          <p:cNvSpPr txBox="1"/>
          <p:nvPr>
            <p:ph idx="2" type="body"/>
          </p:nvPr>
        </p:nvSpPr>
        <p:spPr>
          <a:xfrm>
            <a:off x="662400" y="3704400"/>
            <a:ext cx="3909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60" name="Google Shape;60;p55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61" name="Google Shape;61;p55"/>
          <p:cNvSpPr txBox="1"/>
          <p:nvPr>
            <p:ph idx="3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2" name="Google Shape;62;p55"/>
          <p:cNvSpPr txBox="1"/>
          <p:nvPr>
            <p:ph idx="4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63" name="Google Shape;63;p55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4" name="Google Shape;64;p55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65" name="Google Shape;6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lide con immagine dx">
  <p:cSld name="CUSTOM_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6"/>
          <p:cNvSpPr/>
          <p:nvPr>
            <p:ph idx="2" type="pic"/>
          </p:nvPr>
        </p:nvSpPr>
        <p:spPr>
          <a:xfrm>
            <a:off x="6093425" y="0"/>
            <a:ext cx="3052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6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69" name="Google Shape;69;p56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56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71" name="Google Shape;71;p56"/>
          <p:cNvSpPr txBox="1"/>
          <p:nvPr>
            <p:ph idx="3" type="title"/>
          </p:nvPr>
        </p:nvSpPr>
        <p:spPr>
          <a:xfrm>
            <a:off x="662975" y="342275"/>
            <a:ext cx="4964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72" name="Google Shape;72;p56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73" name="Google Shape;73;p56"/>
          <p:cNvSpPr txBox="1"/>
          <p:nvPr>
            <p:ph idx="4" type="body"/>
          </p:nvPr>
        </p:nvSpPr>
        <p:spPr>
          <a:xfrm>
            <a:off x="662400" y="1195200"/>
            <a:ext cx="45396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74" name="Google Shape;74;p56"/>
          <p:cNvSpPr txBox="1"/>
          <p:nvPr>
            <p:ph idx="5" type="body"/>
          </p:nvPr>
        </p:nvSpPr>
        <p:spPr>
          <a:xfrm>
            <a:off x="662400" y="3704400"/>
            <a:ext cx="3909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75" name="Google Shape;75;p56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6" name="Google Shape;76;p56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77" name="Google Shape;7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Slide con immagine a sx">
  <p:cSld name="CUSTOM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7"/>
          <p:cNvSpPr/>
          <p:nvPr>
            <p:ph idx="2" type="pic"/>
          </p:nvPr>
        </p:nvSpPr>
        <p:spPr>
          <a:xfrm>
            <a:off x="0" y="0"/>
            <a:ext cx="3052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57"/>
          <p:cNvSpPr txBox="1"/>
          <p:nvPr/>
        </p:nvSpPr>
        <p:spPr>
          <a:xfrm>
            <a:off x="3657600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1" name="Google Shape;81;p57"/>
          <p:cNvSpPr txBox="1"/>
          <p:nvPr>
            <p:ph type="title"/>
          </p:nvPr>
        </p:nvSpPr>
        <p:spPr>
          <a:xfrm>
            <a:off x="3778070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2" name="Google Shape;82;p57"/>
          <p:cNvSpPr txBox="1"/>
          <p:nvPr>
            <p:ph idx="3" type="title"/>
          </p:nvPr>
        </p:nvSpPr>
        <p:spPr>
          <a:xfrm>
            <a:off x="3657600" y="342275"/>
            <a:ext cx="5017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83" name="Google Shape;83;p57"/>
          <p:cNvSpPr txBox="1"/>
          <p:nvPr>
            <p:ph idx="1" type="body"/>
          </p:nvPr>
        </p:nvSpPr>
        <p:spPr>
          <a:xfrm>
            <a:off x="3657600" y="1195200"/>
            <a:ext cx="45396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4" name="Google Shape;84;p57"/>
          <p:cNvSpPr txBox="1"/>
          <p:nvPr>
            <p:ph idx="4" type="body"/>
          </p:nvPr>
        </p:nvSpPr>
        <p:spPr>
          <a:xfrm>
            <a:off x="3657600" y="3704400"/>
            <a:ext cx="3909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85" name="Google Shape;85;p57"/>
          <p:cNvSpPr txBox="1"/>
          <p:nvPr>
            <p:ph idx="5" type="subTitle"/>
          </p:nvPr>
        </p:nvSpPr>
        <p:spPr>
          <a:xfrm>
            <a:off x="3657600" y="731300"/>
            <a:ext cx="5084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86" name="Google Shape;86;p57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7" name="Google Shape;87;p57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8" name="Google Shape;8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b="0" i="0" sz="2800" u="none" cap="none" strike="noStrik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Char char="↗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erif Light"/>
              <a:buChar char="◆"/>
              <a:defRPr b="0" i="0" sz="1400" u="none" cap="none" strike="noStrike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◆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◆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" name="Google Shape;8;p48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company/vedrai" TargetMode="External"/><Relationship Id="rId10" Type="http://schemas.openxmlformats.org/officeDocument/2006/relationships/image" Target="../media/image26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facebook.com/VedraiSpA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www.instagram.com/vedrai_it/" TargetMode="External"/><Relationship Id="rId5" Type="http://schemas.openxmlformats.org/officeDocument/2006/relationships/hyperlink" Target="https://www.youtube.com/channel/UCMmr7Lqw2UFEcEfDEJNgLcA/featured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s://www.tiktok.com/@vedrai_it" TargetMode="External"/><Relationship Id="rId8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"/>
          <p:cNvSpPr txBox="1"/>
          <p:nvPr>
            <p:ph type="title"/>
          </p:nvPr>
        </p:nvSpPr>
        <p:spPr>
          <a:xfrm>
            <a:off x="674400" y="2830900"/>
            <a:ext cx="56754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"/>
              <a:t>AI Bootcamp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" sz="27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Supervised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3" name="Google Shape;193;p1"/>
          <p:cNvSpPr/>
          <p:nvPr/>
        </p:nvSpPr>
        <p:spPr>
          <a:xfrm>
            <a:off x="674300" y="4079300"/>
            <a:ext cx="1025400" cy="30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A390"/>
              </a:gs>
              <a:gs pos="100000">
                <a:srgbClr val="33B5A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17.03.2025</a:t>
            </a:r>
            <a:endParaRPr b="0" i="0" sz="1200" u="none" cap="none" strike="noStrike">
              <a:solidFill>
                <a:srgbClr val="FFFFFF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250" name="Google Shape;250;p9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Models overview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02.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Types of Supervised Learning Models</a:t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960350" y="2087325"/>
            <a:ext cx="3132300" cy="2194200"/>
          </a:xfrm>
          <a:prstGeom prst="roundRect">
            <a:avLst>
              <a:gd fmla="val 4796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86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Regression analysis</a:t>
            </a:r>
            <a:r>
              <a:rPr b="0" i="0" lang="it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is a statistical method to model the relationship between a dependent (target) and independent (predictor) variables with one or more independent variables.</a:t>
            </a:r>
            <a:endParaRPr b="0" i="0" sz="1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E1138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5057525" y="2087325"/>
            <a:ext cx="3132300" cy="2194200"/>
          </a:xfrm>
          <a:prstGeom prst="roundRect">
            <a:avLst>
              <a:gd fmla="val 4796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86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Classification analysis</a:t>
            </a:r>
            <a:r>
              <a:rPr b="0" i="0" lang="it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is 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</a:t>
            </a:r>
            <a:r>
              <a:rPr b="0" i="0" lang="it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upervised Learning technique that is used to identify the category of new observations on the basis of training data.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436000" y="1180925"/>
            <a:ext cx="4272000" cy="34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7CE9"/>
              </a:gs>
              <a:gs pos="100000">
                <a:srgbClr val="816DE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18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SUPERVISED LEARNING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10"/>
          <p:cNvCxnSpPr>
            <a:stCxn id="259" idx="2"/>
            <a:endCxn id="257" idx="0"/>
          </p:cNvCxnSpPr>
          <p:nvPr/>
        </p:nvCxnSpPr>
        <p:spPr>
          <a:xfrm flipH="1">
            <a:off x="2526600" y="1521125"/>
            <a:ext cx="2045400" cy="5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10"/>
          <p:cNvCxnSpPr>
            <a:stCxn id="259" idx="2"/>
            <a:endCxn id="258" idx="0"/>
          </p:cNvCxnSpPr>
          <p:nvPr/>
        </p:nvCxnSpPr>
        <p:spPr>
          <a:xfrm>
            <a:off x="4572000" y="1521125"/>
            <a:ext cx="2051700" cy="5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267" name="Google Shape;267;p11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Linear regression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8" name="Google Shape;268;p11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03.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9e2ab6f59_0_2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Types of Regression models</a:t>
            </a:r>
            <a:endParaRPr/>
          </a:p>
        </p:txBody>
      </p:sp>
      <p:sp>
        <p:nvSpPr>
          <p:cNvPr id="274" name="Google Shape;274;g339e2ab6f59_0_2"/>
          <p:cNvSpPr/>
          <p:nvPr/>
        </p:nvSpPr>
        <p:spPr>
          <a:xfrm>
            <a:off x="960350" y="2087325"/>
            <a:ext cx="3132300" cy="2194200"/>
          </a:xfrm>
          <a:prstGeom prst="roundRect">
            <a:avLst>
              <a:gd fmla="val 4796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86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Linear regression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model define linear relationship between dependent and independent 	variables.</a:t>
            </a:r>
            <a:endParaRPr sz="1800"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E1138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75" name="Google Shape;275;g339e2ab6f59_0_2"/>
          <p:cNvSpPr/>
          <p:nvPr/>
        </p:nvSpPr>
        <p:spPr>
          <a:xfrm>
            <a:off x="5057525" y="2087325"/>
            <a:ext cx="3132300" cy="2194200"/>
          </a:xfrm>
          <a:prstGeom prst="roundRect">
            <a:avLst>
              <a:gd fmla="val 4796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86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Polynomial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regression </a:t>
            </a:r>
            <a:r>
              <a:rPr b="0" i="0" lang="it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define non linear regression between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dependent and independent 	variables.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76" name="Google Shape;276;g339e2ab6f59_0_2"/>
          <p:cNvSpPr/>
          <p:nvPr/>
        </p:nvSpPr>
        <p:spPr>
          <a:xfrm>
            <a:off x="2436000" y="1180925"/>
            <a:ext cx="4272000" cy="34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7CE9"/>
              </a:gs>
              <a:gs pos="100000">
                <a:srgbClr val="816DE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t" sz="18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Regression Models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g339e2ab6f59_0_2"/>
          <p:cNvCxnSpPr>
            <a:stCxn id="276" idx="2"/>
            <a:endCxn id="274" idx="0"/>
          </p:cNvCxnSpPr>
          <p:nvPr/>
        </p:nvCxnSpPr>
        <p:spPr>
          <a:xfrm flipH="1">
            <a:off x="2526600" y="1521125"/>
            <a:ext cx="2045400" cy="5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g339e2ab6f59_0_2"/>
          <p:cNvCxnSpPr>
            <a:stCxn id="276" idx="2"/>
            <a:endCxn id="275" idx="0"/>
          </p:cNvCxnSpPr>
          <p:nvPr/>
        </p:nvCxnSpPr>
        <p:spPr>
          <a:xfrm>
            <a:off x="4572000" y="1521125"/>
            <a:ext cx="2051700" cy="5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9e2ab6f59_0_12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Types of Regression</a:t>
            </a:r>
            <a:endParaRPr/>
          </a:p>
        </p:txBody>
      </p:sp>
      <p:sp>
        <p:nvSpPr>
          <p:cNvPr id="284" name="Google Shape;284;g339e2ab6f59_0_12"/>
          <p:cNvSpPr/>
          <p:nvPr/>
        </p:nvSpPr>
        <p:spPr>
          <a:xfrm>
            <a:off x="2436000" y="1180925"/>
            <a:ext cx="4272000" cy="34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7CE9"/>
              </a:gs>
              <a:gs pos="100000">
                <a:srgbClr val="816DE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t" sz="18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Regression Models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g339e2ab6f59_0_12"/>
          <p:cNvCxnSpPr>
            <a:stCxn id="284" idx="2"/>
            <a:endCxn id="286" idx="0"/>
          </p:cNvCxnSpPr>
          <p:nvPr/>
        </p:nvCxnSpPr>
        <p:spPr>
          <a:xfrm flipH="1">
            <a:off x="2526600" y="1521125"/>
            <a:ext cx="2045400" cy="5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g339e2ab6f59_0_12"/>
          <p:cNvCxnSpPr>
            <a:stCxn id="284" idx="2"/>
            <a:endCxn id="288" idx="0"/>
          </p:cNvCxnSpPr>
          <p:nvPr/>
        </p:nvCxnSpPr>
        <p:spPr>
          <a:xfrm>
            <a:off x="4572000" y="1521125"/>
            <a:ext cx="2051700" cy="5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9" name="Google Shape;289;g339e2ab6f59_0_12"/>
          <p:cNvPicPr preferRelativeResize="0"/>
          <p:nvPr/>
        </p:nvPicPr>
        <p:blipFill rotWithShape="1">
          <a:blip r:embed="rId3">
            <a:alphaModFix/>
          </a:blip>
          <a:srcRect b="0" l="0" r="49919" t="0"/>
          <a:stretch/>
        </p:blipFill>
        <p:spPr>
          <a:xfrm>
            <a:off x="238100" y="2087225"/>
            <a:ext cx="2665502" cy="27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339e2ab6f59_0_12"/>
          <p:cNvPicPr preferRelativeResize="0"/>
          <p:nvPr/>
        </p:nvPicPr>
        <p:blipFill rotWithShape="1">
          <a:blip r:embed="rId3">
            <a:alphaModFix/>
          </a:blip>
          <a:srcRect b="0" l="49272" r="0" t="0"/>
          <a:stretch/>
        </p:blipFill>
        <p:spPr>
          <a:xfrm>
            <a:off x="6286900" y="2087238"/>
            <a:ext cx="2699975" cy="275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39e2ab6f5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475" y="2298250"/>
            <a:ext cx="2425551" cy="245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39e2ab6f59_0_12"/>
          <p:cNvSpPr txBox="1"/>
          <p:nvPr/>
        </p:nvSpPr>
        <p:spPr>
          <a:xfrm>
            <a:off x="3722300" y="2111150"/>
            <a:ext cx="2665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Multiple Linear Regression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Google Shape;293;g339e2ab6f59_0_12"/>
          <p:cNvSpPr txBox="1"/>
          <p:nvPr/>
        </p:nvSpPr>
        <p:spPr>
          <a:xfrm>
            <a:off x="4611850" y="4044325"/>
            <a:ext cx="1628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CC0000"/>
                </a:solidFill>
              </a:rPr>
              <a:t>y=b0+b1x1+b2x2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94" name="Google Shape;294;g339e2ab6f59_0_12"/>
          <p:cNvSpPr/>
          <p:nvPr/>
        </p:nvSpPr>
        <p:spPr>
          <a:xfrm>
            <a:off x="165225" y="2111150"/>
            <a:ext cx="6017400" cy="2857800"/>
          </a:xfrm>
          <a:prstGeom prst="roundRect">
            <a:avLst>
              <a:gd fmla="val 4796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860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E1138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95" name="Google Shape;295;g339e2ab6f59_0_12"/>
          <p:cNvSpPr/>
          <p:nvPr/>
        </p:nvSpPr>
        <p:spPr>
          <a:xfrm>
            <a:off x="6286900" y="2096613"/>
            <a:ext cx="2700000" cy="2857800"/>
          </a:xfrm>
          <a:prstGeom prst="roundRect">
            <a:avLst>
              <a:gd fmla="val 4796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860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E1138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9e2ab6f59_0_26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Simple Linear Regression</a:t>
            </a:r>
            <a:endParaRPr/>
          </a:p>
        </p:txBody>
      </p:sp>
      <p:sp>
        <p:nvSpPr>
          <p:cNvPr id="301" name="Google Shape;301;g339e2ab6f59_0_26"/>
          <p:cNvSpPr txBox="1"/>
          <p:nvPr/>
        </p:nvSpPr>
        <p:spPr>
          <a:xfrm>
            <a:off x="662975" y="1329900"/>
            <a:ext cx="72396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Simple Linear Regression is a type of Regression algorithms that models the relationship between a dependent variable and a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single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independent variable. The relationship shown by a Simple Linear Regression model is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linear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or a sloped straight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line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hence it is called Simple Linear Regression.</a:t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02" name="Google Shape;302;g339e2ab6f59_0_26"/>
          <p:cNvSpPr txBox="1"/>
          <p:nvPr/>
        </p:nvSpPr>
        <p:spPr>
          <a:xfrm>
            <a:off x="662975" y="2630400"/>
            <a:ext cx="7449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Equation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 = b0 + b1x</a:t>
            </a:r>
            <a:endParaRPr>
              <a:solidFill>
                <a:schemeClr val="accent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b0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= It is the intercept of the Regression line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b1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= It is the slope of the regression line, which tells whether the line is increasing or decreasing.</a:t>
            </a:r>
            <a:endParaRPr sz="1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9e2ab6f59_0_35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Multiple Linear Regression</a:t>
            </a:r>
            <a:endParaRPr/>
          </a:p>
        </p:txBody>
      </p:sp>
      <p:sp>
        <p:nvSpPr>
          <p:cNvPr id="308" name="Google Shape;308;g339e2ab6f59_0_35"/>
          <p:cNvSpPr txBox="1"/>
          <p:nvPr/>
        </p:nvSpPr>
        <p:spPr>
          <a:xfrm>
            <a:off x="662975" y="1329438"/>
            <a:ext cx="7239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Multiple Linear Regression is one of the important regression algorithms which models the linear relationship between a single dependent continuous variable and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more than one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independent variable.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09" name="Google Shape;309;g339e2ab6f59_0_35"/>
          <p:cNvSpPr txBox="1"/>
          <p:nvPr/>
        </p:nvSpPr>
        <p:spPr>
          <a:xfrm>
            <a:off x="662975" y="2501200"/>
            <a:ext cx="7449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Equation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 = b0 + b1x1 + b2x2 + b3x3 + …..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b0,b1.b2,….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=  Coefficients of the model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x1, x2, x3, x4,...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= Various Independent/feature variable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9e2ab6f59_0_43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Polynomial Regression</a:t>
            </a:r>
            <a:endParaRPr/>
          </a:p>
        </p:txBody>
      </p:sp>
      <p:sp>
        <p:nvSpPr>
          <p:cNvPr id="315" name="Google Shape;315;g339e2ab6f59_0_43"/>
          <p:cNvSpPr txBox="1"/>
          <p:nvPr/>
        </p:nvSpPr>
        <p:spPr>
          <a:xfrm>
            <a:off x="662975" y="1177038"/>
            <a:ext cx="7239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Polynomial Regression is an extension of linear regression that models the relationship between a dependent continuous variable and one or more independent variables by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fitting a polynomial equation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 It captures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nonlinear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relationships by introducing polynomial terms of the independent variables.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16" name="Google Shape;316;g339e2ab6f59_0_43"/>
          <p:cNvSpPr txBox="1"/>
          <p:nvPr/>
        </p:nvSpPr>
        <p:spPr>
          <a:xfrm>
            <a:off x="662975" y="2501200"/>
            <a:ext cx="74499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Equation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 = b0 + b1x + b2x^2 + b3x^3 + … + bnx^n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b0,b1.b2,….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=  Coefficients of the model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x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= Independent variable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 = Degree of the polynomial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9e2ab6f59_0_70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When use Linear/Polynomial Regression?</a:t>
            </a:r>
            <a:endParaRPr/>
          </a:p>
        </p:txBody>
      </p:sp>
      <p:sp>
        <p:nvSpPr>
          <p:cNvPr id="322" name="Google Shape;322;g339e2ab6f59_0_70"/>
          <p:cNvSpPr txBox="1"/>
          <p:nvPr/>
        </p:nvSpPr>
        <p:spPr>
          <a:xfrm>
            <a:off x="662975" y="1350125"/>
            <a:ext cx="69768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Predicting continuous outcomes: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House prices based on size, location, and number of rooms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Sales revenue based on advertising spend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Temperature prediction based on time of day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Understanding relationships between variables: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How study hours affect exam scores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The impact of marketing budget on sales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When the data follows a linear trend: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If the scatter plot of your data shows a roughly straight-line relationship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328" name="Google Shape;328;p12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Logistic regression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9" name="Google Shape;329;p12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04.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7671e364b_0_0"/>
          <p:cNvSpPr txBox="1"/>
          <p:nvPr/>
        </p:nvSpPr>
        <p:spPr>
          <a:xfrm>
            <a:off x="779550" y="530275"/>
            <a:ext cx="37923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1CADE4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b="1" sz="1200">
              <a:solidFill>
                <a:srgbClr val="1CADE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Work Sans Light"/>
              <a:buChar char="●"/>
            </a:pPr>
            <a:r>
              <a:rPr lang="it" sz="1200">
                <a:latin typeface="Work Sans Light"/>
                <a:ea typeface="Work Sans Light"/>
                <a:cs typeface="Work Sans Light"/>
                <a:sym typeface="Work Sans Light"/>
              </a:rPr>
              <a:t>Saint Petersburg State University: Applied Mathematics and Control Processes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Work Sans Light"/>
              <a:buChar char="●"/>
            </a:pPr>
            <a:r>
              <a:rPr lang="it" sz="1200">
                <a:latin typeface="Work Sans Light"/>
                <a:ea typeface="Work Sans Light"/>
                <a:cs typeface="Work Sans Light"/>
                <a:sym typeface="Work Sans Light"/>
              </a:rPr>
              <a:t>University of Milan-Bicocca: Computer Science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ts val="1200"/>
              <a:buFont typeface="Work Sans Light"/>
              <a:buChar char="●"/>
            </a:pPr>
            <a:r>
              <a:rPr lang="it" sz="1200">
                <a:latin typeface="Work Sans Light"/>
                <a:ea typeface="Work Sans Light"/>
                <a:cs typeface="Work Sans Light"/>
                <a:sym typeface="Work Sans Light"/>
              </a:rPr>
              <a:t>Quantic MBA (USA): Business Management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99" name="Google Shape;199;g337671e364b_0_0"/>
          <p:cNvSpPr txBox="1"/>
          <p:nvPr/>
        </p:nvSpPr>
        <p:spPr>
          <a:xfrm>
            <a:off x="779550" y="2700050"/>
            <a:ext cx="3792300" cy="17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2683C6"/>
                </a:solidFill>
                <a:latin typeface="Calibri"/>
                <a:ea typeface="Calibri"/>
                <a:cs typeface="Calibri"/>
                <a:sym typeface="Calibri"/>
              </a:rPr>
              <a:t>WORKING EXPERIENCE</a:t>
            </a:r>
            <a:endParaRPr b="1" sz="1200">
              <a:solidFill>
                <a:srgbClr val="2683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Work Sans Light"/>
              <a:buChar char="●"/>
            </a:pPr>
            <a:r>
              <a:rPr lang="it" sz="1200">
                <a:latin typeface="Work Sans Light"/>
                <a:ea typeface="Work Sans Light"/>
                <a:cs typeface="Work Sans Light"/>
                <a:sym typeface="Work Sans Light"/>
              </a:rPr>
              <a:t>Senior Data and Decision Scientist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Work Sans Light"/>
              <a:buChar char="●"/>
            </a:pPr>
            <a:r>
              <a:rPr lang="it" sz="1200">
                <a:latin typeface="Work Sans Light"/>
                <a:ea typeface="Work Sans Light"/>
                <a:cs typeface="Work Sans Light"/>
                <a:sym typeface="Work Sans Light"/>
              </a:rPr>
              <a:t>Data Scientist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Work Sans Light"/>
              <a:buChar char="●"/>
            </a:pPr>
            <a:r>
              <a:rPr lang="it" sz="1200">
                <a:latin typeface="Work Sans Light"/>
                <a:ea typeface="Work Sans Light"/>
                <a:cs typeface="Work Sans Light"/>
                <a:sym typeface="Work Sans Light"/>
              </a:rPr>
              <a:t>Full-Stack Data Scientist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Work Sans Light"/>
              <a:buChar char="●"/>
            </a:pPr>
            <a:r>
              <a:rPr lang="it" sz="1200">
                <a:latin typeface="Work Sans Light"/>
                <a:ea typeface="Work Sans Light"/>
                <a:cs typeface="Work Sans Light"/>
                <a:sym typeface="Work Sans Light"/>
              </a:rPr>
              <a:t>Data Analyst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337671e364b_0_0" title="foto_KK.JPG"/>
          <p:cNvPicPr preferRelativeResize="0"/>
          <p:nvPr/>
        </p:nvPicPr>
        <p:blipFill rotWithShape="1">
          <a:blip r:embed="rId3">
            <a:alphaModFix/>
          </a:blip>
          <a:srcRect b="17047" l="9804" r="0" t="9406"/>
          <a:stretch/>
        </p:blipFill>
        <p:spPr>
          <a:xfrm>
            <a:off x="4884275" y="937125"/>
            <a:ext cx="3273174" cy="355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9e2ab6f59_0_61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Types of Logistic Regression</a:t>
            </a:r>
            <a:endParaRPr/>
          </a:p>
        </p:txBody>
      </p:sp>
      <p:sp>
        <p:nvSpPr>
          <p:cNvPr id="335" name="Google Shape;335;g339e2ab6f59_0_61"/>
          <p:cNvSpPr/>
          <p:nvPr/>
        </p:nvSpPr>
        <p:spPr>
          <a:xfrm>
            <a:off x="960350" y="2087325"/>
            <a:ext cx="3132300" cy="2194200"/>
          </a:xfrm>
          <a:prstGeom prst="roundRect">
            <a:avLst>
              <a:gd fmla="val 4796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86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Binary logistic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regression model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define relationship between dependent and independent 	variables when dependent variable can assume only 2 values (yes/no; 0/1; male/female)</a:t>
            </a:r>
            <a:endParaRPr sz="1800"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1800"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E1138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36" name="Google Shape;336;g339e2ab6f59_0_61"/>
          <p:cNvSpPr/>
          <p:nvPr/>
        </p:nvSpPr>
        <p:spPr>
          <a:xfrm>
            <a:off x="5057525" y="2087325"/>
            <a:ext cx="3132300" cy="2194200"/>
          </a:xfrm>
          <a:prstGeom prst="roundRect">
            <a:avLst>
              <a:gd fmla="val 4796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86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Multinomial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logistic regression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define relationship between dependent and independent 	variables when dependent variable can assume more than 2 values (yes/no/maybe; -1/0/1)</a:t>
            </a:r>
            <a:endParaRPr sz="1800"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37" name="Google Shape;337;g339e2ab6f59_0_61"/>
          <p:cNvSpPr/>
          <p:nvPr/>
        </p:nvSpPr>
        <p:spPr>
          <a:xfrm>
            <a:off x="2436000" y="1180925"/>
            <a:ext cx="4272000" cy="34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7CE9"/>
              </a:gs>
              <a:gs pos="100000">
                <a:srgbClr val="816DE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t" sz="18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Logistic</a:t>
            </a:r>
            <a:r>
              <a:rPr lang="it" sz="18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Regression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g339e2ab6f59_0_61"/>
          <p:cNvCxnSpPr>
            <a:stCxn id="337" idx="2"/>
            <a:endCxn id="335" idx="0"/>
          </p:cNvCxnSpPr>
          <p:nvPr/>
        </p:nvCxnSpPr>
        <p:spPr>
          <a:xfrm flipH="1">
            <a:off x="2526600" y="1521125"/>
            <a:ext cx="2045400" cy="5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g339e2ab6f59_0_61"/>
          <p:cNvCxnSpPr>
            <a:stCxn id="337" idx="2"/>
            <a:endCxn id="336" idx="0"/>
          </p:cNvCxnSpPr>
          <p:nvPr/>
        </p:nvCxnSpPr>
        <p:spPr>
          <a:xfrm>
            <a:off x="4572000" y="1521125"/>
            <a:ext cx="2051700" cy="5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9e2ab6f59_0_88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Logistic Regression</a:t>
            </a:r>
            <a:endParaRPr/>
          </a:p>
        </p:txBody>
      </p:sp>
      <p:sp>
        <p:nvSpPr>
          <p:cNvPr id="345" name="Google Shape;345;g339e2ab6f59_0_88"/>
          <p:cNvSpPr txBox="1"/>
          <p:nvPr/>
        </p:nvSpPr>
        <p:spPr>
          <a:xfrm>
            <a:off x="662975" y="1177038"/>
            <a:ext cx="7239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Logistic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Regression is an extension of linear regression that models the relationship between a dependent categorical variable and one or more independent variables by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fitting an equation y=f(x)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46" name="Google Shape;346;g339e2ab6f59_0_88"/>
          <p:cNvSpPr txBox="1"/>
          <p:nvPr/>
        </p:nvSpPr>
        <p:spPr>
          <a:xfrm>
            <a:off x="662975" y="2501200"/>
            <a:ext cx="74499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Equation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 = logistic growth or steepness of the curve 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x0 = sigmoid mid-point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47" name="Google Shape;347;g339e2ab6f59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75" y="2952975"/>
            <a:ext cx="3461751" cy="7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39e2ab6f59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625" y="1901850"/>
            <a:ext cx="3767476" cy="21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e2ab6f59_0_99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Logistic Regression</a:t>
            </a:r>
            <a:endParaRPr/>
          </a:p>
        </p:txBody>
      </p:sp>
      <p:pic>
        <p:nvPicPr>
          <p:cNvPr id="354" name="Google Shape;354;g339e2ab6f59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38" y="958800"/>
            <a:ext cx="6334324" cy="3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39e2ab6f59_0_99"/>
          <p:cNvSpPr txBox="1"/>
          <p:nvPr/>
        </p:nvSpPr>
        <p:spPr>
          <a:xfrm>
            <a:off x="7198800" y="958800"/>
            <a:ext cx="1766400" cy="26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x=10 -&gt; y=0.99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x=4 -&gt; y=0.94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….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x=0.5 -&gt; y=0.586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….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x=-8 -&gt; y=0.0037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9e2ab6f59_0_82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When use Logistic Regression?</a:t>
            </a:r>
            <a:endParaRPr/>
          </a:p>
        </p:txBody>
      </p:sp>
      <p:sp>
        <p:nvSpPr>
          <p:cNvPr id="361" name="Google Shape;361;g339e2ab6f59_0_82"/>
          <p:cNvSpPr txBox="1"/>
          <p:nvPr/>
        </p:nvSpPr>
        <p:spPr>
          <a:xfrm>
            <a:off x="662975" y="969125"/>
            <a:ext cx="69768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Binary Classification Problems (Yes/No, 0/1, True/False):</a:t>
            </a:r>
            <a:endParaRPr b="1" sz="1100"/>
          </a:p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Spam detection (Spam or Not Spam)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Disease prediction (Has disease or No disease)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Loan approval (Approved or Rejected)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Multiclass Classification (Extended Logistic Regression - Softmax):</a:t>
            </a:r>
            <a:endParaRPr b="1" sz="1100"/>
          </a:p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Handwritten digit recognition (0-9)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Customer segmentation (Low, Medium, High)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Probability Estimation:</a:t>
            </a:r>
            <a:endParaRPr b="1" sz="1100"/>
          </a:p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Predicting the likelihood of customer churn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Estimating the probability of a student passing an exam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367" name="Google Shape;367;p13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Decision Tree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8" name="Google Shape;368;p13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05.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39e2ab6f59_0_109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Introduction to Decision Tree</a:t>
            </a:r>
            <a:endParaRPr/>
          </a:p>
        </p:txBody>
      </p:sp>
      <p:pic>
        <p:nvPicPr>
          <p:cNvPr id="374" name="Google Shape;374;g339e2ab6f59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076" y="1226225"/>
            <a:ext cx="3013401" cy="309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339e2ab6f59_0_109"/>
          <p:cNvSpPr txBox="1"/>
          <p:nvPr/>
        </p:nvSpPr>
        <p:spPr>
          <a:xfrm>
            <a:off x="453150" y="1306225"/>
            <a:ext cx="3947700" cy="2152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Supervised learning algorithm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Classification &amp; Regression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Flowchart-like structure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Models consist of one or more nested if-then statements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Mimic the human level thinking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9e2ab6f59_0_129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Building Decision Tree</a:t>
            </a:r>
            <a:endParaRPr/>
          </a:p>
        </p:txBody>
      </p:sp>
      <p:sp>
        <p:nvSpPr>
          <p:cNvPr id="381" name="Google Shape;381;g339e2ab6f59_0_129"/>
          <p:cNvSpPr txBox="1"/>
          <p:nvPr/>
        </p:nvSpPr>
        <p:spPr>
          <a:xfrm>
            <a:off x="662975" y="1081200"/>
            <a:ext cx="7316700" cy="29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Recursively partition records into smaller and smaller subsets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Partitioning decision depends on purity:  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Different variables and split options are evaluated to determine which split will provide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 greatest separation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between classes 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Goal of a decision tree: to have nodes consisting entirely of members of a single class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The "impurity" of a node (the extent to which that node is imbalanced) should be minimized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Work Sans Light"/>
              <a:buChar char="○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Several metrics quantify impurity: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Entropy, Information Gain, Gini Index, Gini Gain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9e2ab6f59_0_141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Information Gain</a:t>
            </a:r>
            <a:endParaRPr/>
          </a:p>
        </p:txBody>
      </p:sp>
      <p:sp>
        <p:nvSpPr>
          <p:cNvPr id="387" name="Google Shape;387;g339e2ab6f59_0_141"/>
          <p:cNvSpPr txBox="1"/>
          <p:nvPr/>
        </p:nvSpPr>
        <p:spPr>
          <a:xfrm>
            <a:off x="662975" y="1081200"/>
            <a:ext cx="73167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Measures how much “information” a feature gives us about the class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88" name="Google Shape;388;g339e2ab6f59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1762125"/>
            <a:ext cx="54483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39e2ab6f59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460" y="2770400"/>
            <a:ext cx="6248224" cy="14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9e2ab6f59_0_149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Information Gain</a:t>
            </a:r>
            <a:endParaRPr/>
          </a:p>
        </p:txBody>
      </p:sp>
      <p:graphicFrame>
        <p:nvGraphicFramePr>
          <p:cNvPr id="395" name="Google Shape;395;g339e2ab6f59_0_149"/>
          <p:cNvGraphicFramePr/>
          <p:nvPr/>
        </p:nvGraphicFramePr>
        <p:xfrm>
          <a:off x="2903250" y="121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{5F948C1E-CBFF-421D-84DE-C95D90B0F7DC}</a:tableStyleId>
              </a:tblPr>
              <a:tblGrid>
                <a:gridCol w="1136075"/>
                <a:gridCol w="1136075"/>
                <a:gridCol w="1136075"/>
                <a:gridCol w="1136075"/>
                <a:gridCol w="1136075"/>
              </a:tblGrid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Outlook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Temp.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Humidity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Wind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Play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89E6"/>
                    </a:solidFill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Hot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Hot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Hot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Cool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Cool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Cool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Cool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Hot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6" name="Google Shape;396;g339e2ab6f59_0_149"/>
          <p:cNvSpPr txBox="1"/>
          <p:nvPr/>
        </p:nvSpPr>
        <p:spPr>
          <a:xfrm>
            <a:off x="341225" y="1752225"/>
            <a:ext cx="22194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Dataset with: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14 examples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4 features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1 binary target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Try to predict if it is a good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weather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to play tennis or not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9e2ab6f59_0_169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Information Gain</a:t>
            </a:r>
            <a:endParaRPr/>
          </a:p>
        </p:txBody>
      </p:sp>
      <p:graphicFrame>
        <p:nvGraphicFramePr>
          <p:cNvPr id="402" name="Google Shape;402;g339e2ab6f59_0_169"/>
          <p:cNvGraphicFramePr/>
          <p:nvPr/>
        </p:nvGraphicFramePr>
        <p:xfrm>
          <a:off x="3569125" y="121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{5F948C1E-CBFF-421D-84DE-C95D90B0F7DC}</a:tableStyleId>
              </a:tblPr>
              <a:tblGrid>
                <a:gridCol w="1002900"/>
                <a:gridCol w="1002900"/>
                <a:gridCol w="1002900"/>
                <a:gridCol w="1002900"/>
                <a:gridCol w="1002900"/>
              </a:tblGrid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Outlook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Temp.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Humidity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Wind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Play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89E6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Hot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Hot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Hot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Cool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Cool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Cool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Cool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Hot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Normal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FALSE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Mild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High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TRUE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3" name="Google Shape;403;g339e2ab6f59_0_169"/>
          <p:cNvSpPr txBox="1"/>
          <p:nvPr/>
        </p:nvSpPr>
        <p:spPr>
          <a:xfrm>
            <a:off x="341225" y="1632225"/>
            <a:ext cx="38655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04" name="Google Shape;404;g339e2ab6f59_0_169"/>
          <p:cNvSpPr txBox="1"/>
          <p:nvPr/>
        </p:nvSpPr>
        <p:spPr>
          <a:xfrm>
            <a:off x="341225" y="1215875"/>
            <a:ext cx="2949900" cy="2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Work Sans"/>
                <a:ea typeface="Work Sans"/>
                <a:cs typeface="Work Sans"/>
                <a:sym typeface="Work Sans"/>
              </a:rPr>
              <a:t>Entropy </a:t>
            </a:r>
            <a:r>
              <a:rPr b="1" i="1" lang="it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Play</a:t>
            </a:r>
            <a:r>
              <a:rPr lang="it"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it">
                <a:latin typeface="Work Sans"/>
                <a:ea typeface="Work Sans"/>
                <a:cs typeface="Work Sans"/>
                <a:sym typeface="Work Sans"/>
              </a:rPr>
              <a:t>Pyes = - (9/14)*log2(9/14) = 0.41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it">
                <a:latin typeface="Work Sans"/>
                <a:ea typeface="Work Sans"/>
                <a:cs typeface="Work Sans"/>
                <a:sym typeface="Work Sans"/>
              </a:rPr>
              <a:t>Pno = - (5/14)*log2(5/14) = 0.53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it">
                <a:latin typeface="Work Sans"/>
                <a:ea typeface="Work Sans"/>
                <a:cs typeface="Work Sans"/>
                <a:sym typeface="Work Sans"/>
              </a:rPr>
              <a:t>H(S) = Pno + Pyes = </a:t>
            </a:r>
            <a:r>
              <a:rPr b="1" i="1" lang="it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0.94</a:t>
            </a:r>
            <a:endParaRPr b="1" i="1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"/>
          <p:cNvSpPr txBox="1"/>
          <p:nvPr/>
        </p:nvSpPr>
        <p:spPr>
          <a:xfrm>
            <a:off x="596950" y="421050"/>
            <a:ext cx="2550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it" sz="3200" u="none" cap="none" strike="noStrike">
                <a:solidFill>
                  <a:srgbClr val="0E1138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Agenda  </a:t>
            </a:r>
            <a:r>
              <a:rPr b="0" i="0" lang="it" sz="32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endParaRPr b="0" i="0" sz="3200" u="none" cap="none" strike="noStrike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06" name="Google Shape;206;p2"/>
          <p:cNvSpPr txBox="1"/>
          <p:nvPr/>
        </p:nvSpPr>
        <p:spPr>
          <a:xfrm>
            <a:off x="3185000" y="421050"/>
            <a:ext cx="5218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b="0" i="0" lang="it" sz="24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What is Supervised Learning?</a:t>
            </a:r>
            <a:endParaRPr b="0" i="0" sz="24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b="0" i="0" lang="it" sz="24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Models overview</a:t>
            </a:r>
            <a:endParaRPr b="0" i="0" sz="24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b="0" i="0" lang="it" sz="24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Linear regression</a:t>
            </a:r>
            <a:endParaRPr b="0" i="0" sz="2400" u="none" cap="none" strike="noStrike">
              <a:solidFill>
                <a:srgbClr val="0E1138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b="0" i="0" lang="it" sz="24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Logistic regression</a:t>
            </a:r>
            <a:endParaRPr b="0" i="0" sz="24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b="0" i="0" lang="it" sz="24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Decision tree</a:t>
            </a:r>
            <a:endParaRPr b="0" i="0" sz="24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 Light"/>
              <a:buAutoNum type="arabicPeriod"/>
            </a:pPr>
            <a:r>
              <a:rPr lang="it" sz="24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Other methods</a:t>
            </a:r>
            <a:endParaRPr sz="24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207" name="Google Shape;207;p2"/>
          <p:cNvCxnSpPr/>
          <p:nvPr/>
        </p:nvCxnSpPr>
        <p:spPr>
          <a:xfrm rot="10800000">
            <a:off x="2979600" y="421050"/>
            <a:ext cx="0" cy="421830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9e2ab6f59_0_161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Information Gain</a:t>
            </a:r>
            <a:endParaRPr/>
          </a:p>
        </p:txBody>
      </p:sp>
      <p:graphicFrame>
        <p:nvGraphicFramePr>
          <p:cNvPr id="410" name="Google Shape;410;g339e2ab6f59_0_161"/>
          <p:cNvGraphicFramePr/>
          <p:nvPr/>
        </p:nvGraphicFramePr>
        <p:xfrm>
          <a:off x="6667075" y="121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{5F948C1E-CBFF-421D-84DE-C95D90B0F7DC}</a:tableStyleId>
              </a:tblPr>
              <a:tblGrid>
                <a:gridCol w="1002900"/>
                <a:gridCol w="1002900"/>
              </a:tblGrid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Outlook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Play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89E6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1" name="Google Shape;411;g339e2ab6f59_0_161"/>
          <p:cNvSpPr txBox="1"/>
          <p:nvPr/>
        </p:nvSpPr>
        <p:spPr>
          <a:xfrm>
            <a:off x="341225" y="1632225"/>
            <a:ext cx="38655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12" name="Google Shape;412;g339e2ab6f59_0_161"/>
          <p:cNvSpPr txBox="1"/>
          <p:nvPr/>
        </p:nvSpPr>
        <p:spPr>
          <a:xfrm>
            <a:off x="341225" y="1215875"/>
            <a:ext cx="59091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>
                <a:latin typeface="Work Sans"/>
                <a:ea typeface="Work Sans"/>
                <a:cs typeface="Work Sans"/>
                <a:sym typeface="Work Sans"/>
              </a:rPr>
              <a:t>Entropy </a:t>
            </a:r>
            <a:r>
              <a:rPr b="1" i="1" lang="it">
                <a:solidFill>
                  <a:srgbClr val="0B57D0"/>
                </a:solidFill>
                <a:latin typeface="Work Sans"/>
                <a:ea typeface="Work Sans"/>
                <a:cs typeface="Work Sans"/>
                <a:sym typeface="Work Sans"/>
              </a:rPr>
              <a:t>Outlook</a:t>
            </a:r>
            <a:r>
              <a:rPr lang="it"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it">
                <a:latin typeface="Work Sans"/>
                <a:ea typeface="Work Sans"/>
                <a:cs typeface="Work Sans"/>
                <a:sym typeface="Work Sans"/>
              </a:rPr>
              <a:t>E(Outlook = Sunny) =  - (2/5)*log(2/5)  - (3/5)*log(3/5) = 0.971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it">
                <a:latin typeface="Work Sans"/>
                <a:ea typeface="Work Sans"/>
                <a:cs typeface="Work Sans"/>
                <a:sym typeface="Work Sans"/>
              </a:rPr>
              <a:t>E(Outlook = Overcast) =  - (1)*log(1)  - (0)*log(0) = 0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it">
                <a:latin typeface="Work Sans"/>
                <a:ea typeface="Work Sans"/>
                <a:cs typeface="Work Sans"/>
                <a:sym typeface="Work Sans"/>
              </a:rPr>
              <a:t>E(Outlook = Rainy) =  - (3/5)*log(3/5)  - (2/5)*log(2/5) = 0.971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>
                <a:latin typeface="Work Sans"/>
                <a:ea typeface="Work Sans"/>
                <a:cs typeface="Work Sans"/>
                <a:sym typeface="Work Sans"/>
              </a:rPr>
              <a:t>Average Entropy information for Outlook: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it">
                <a:latin typeface="Work Sans"/>
                <a:ea typeface="Work Sans"/>
                <a:cs typeface="Work Sans"/>
                <a:sym typeface="Work Sans"/>
              </a:rPr>
              <a:t>I(Outlook) = (5/14)*0.971+(4/14)*0+(5/14)*0.971 = </a:t>
            </a:r>
            <a:r>
              <a:rPr b="1" i="1" lang="it">
                <a:solidFill>
                  <a:srgbClr val="0B57D0"/>
                </a:solidFill>
                <a:latin typeface="Work Sans"/>
                <a:ea typeface="Work Sans"/>
                <a:cs typeface="Work Sans"/>
                <a:sym typeface="Work Sans"/>
              </a:rPr>
              <a:t>0.693</a:t>
            </a:r>
            <a:endParaRPr b="1" i="1">
              <a:solidFill>
                <a:srgbClr val="0B57D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it">
                <a:latin typeface="Work Sans"/>
                <a:ea typeface="Work Sans"/>
                <a:cs typeface="Work Sans"/>
                <a:sym typeface="Work Sans"/>
              </a:rPr>
              <a:t>Gain(Outlook) = 0.94 - 0.693 = </a:t>
            </a:r>
            <a:r>
              <a:rPr b="1" i="1" lang="it">
                <a:solidFill>
                  <a:srgbClr val="0B57D0"/>
                </a:solidFill>
                <a:latin typeface="Work Sans"/>
                <a:ea typeface="Work Sans"/>
                <a:cs typeface="Work Sans"/>
                <a:sym typeface="Work Sans"/>
              </a:rPr>
              <a:t>0.247</a:t>
            </a:r>
            <a:endParaRPr b="1" i="1">
              <a:solidFill>
                <a:srgbClr val="0B57D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39e2ab6f59_0_178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Information Gain</a:t>
            </a:r>
            <a:endParaRPr/>
          </a:p>
        </p:txBody>
      </p:sp>
      <p:graphicFrame>
        <p:nvGraphicFramePr>
          <p:cNvPr id="418" name="Google Shape;418;g339e2ab6f59_0_178"/>
          <p:cNvGraphicFramePr/>
          <p:nvPr/>
        </p:nvGraphicFramePr>
        <p:xfrm>
          <a:off x="662975" y="121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{5F948C1E-CBFF-421D-84DE-C95D90B0F7DC}</a:tableStyleId>
              </a:tblPr>
              <a:tblGrid>
                <a:gridCol w="1002900"/>
                <a:gridCol w="1002900"/>
              </a:tblGrid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Outlook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Play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89E6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Overcast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Yes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Rainy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No</a:t>
                      </a:r>
                      <a:endParaRPr sz="10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14300" marB="14300" marR="14300" marL="14300">
                    <a:lnL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1C1C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9" name="Google Shape;419;g339e2ab6f59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463" y="2105150"/>
            <a:ext cx="3645840" cy="2422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0" name="Google Shape;420;g339e2ab6f59_0_178"/>
          <p:cNvGraphicFramePr/>
          <p:nvPr/>
        </p:nvGraphicFramePr>
        <p:xfrm>
          <a:off x="2986950" y="121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{731A6B4C-3D01-4E65-9968-E08F05801089}</a:tableStyleId>
              </a:tblPr>
              <a:tblGrid>
                <a:gridCol w="1162975"/>
                <a:gridCol w="1042750"/>
                <a:gridCol w="1283200"/>
                <a:gridCol w="1162975"/>
                <a:gridCol w="1162975"/>
              </a:tblGrid>
              <a:tr h="30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Outlook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Temperature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Humidity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Windy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30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Gain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solidFill>
                            <a:srgbClr val="0B57D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0.247</a:t>
                      </a:r>
                      <a:endParaRPr sz="1200">
                        <a:solidFill>
                          <a:srgbClr val="0B57D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0.029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0.152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0.048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9e2ab6f59_0_118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When use Decision Tree?</a:t>
            </a:r>
            <a:endParaRPr/>
          </a:p>
        </p:txBody>
      </p:sp>
      <p:sp>
        <p:nvSpPr>
          <p:cNvPr id="426" name="Google Shape;426;g339e2ab6f59_0_118"/>
          <p:cNvSpPr txBox="1"/>
          <p:nvPr/>
        </p:nvSpPr>
        <p:spPr>
          <a:xfrm>
            <a:off x="662975" y="791200"/>
            <a:ext cx="6976800" cy="43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✅ Both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Classification and Regression Problems:</a:t>
            </a:r>
            <a:endParaRPr b="1"/>
          </a:p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Spam detection (Spam or Not Spam)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Disease prediction (Has disease or No disease)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Loan approval (Approved or Rejected)</a:t>
            </a:r>
            <a:endParaRPr b="1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Predicting house prices based on features like location, size, etc.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Estimating sales revenue based on marketing budget and past performance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✅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When Interpretable Models Are Needed:</a:t>
            </a:r>
            <a:endParaRPr b="1"/>
          </a:p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Visualizing decision rules for customer classification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Explaining decisions made by the model to stakeholders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✅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When You Need to Automatically Handle Categorical &amp; Numerical Data:</a:t>
            </a:r>
            <a:endParaRPr b="1"/>
          </a:p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Can handle both types of data without needing explicit preprocessing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Example: Predicting outcomes based on both customer demographics (categorical) and spending history (numerical)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37650fe78a_2_0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432" name="Google Shape;432;g337650fe78a_2_0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Other methods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3" name="Google Shape;433;g337650fe78a_2_0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</a:t>
            </a:r>
            <a:r>
              <a:rPr lang="it" sz="9400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6</a:t>
            </a: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7650fe78a_2_6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Other Methods</a:t>
            </a:r>
            <a:endParaRPr/>
          </a:p>
        </p:txBody>
      </p:sp>
      <p:sp>
        <p:nvSpPr>
          <p:cNvPr id="439" name="Google Shape;439;g337650fe78a_2_6"/>
          <p:cNvSpPr txBox="1"/>
          <p:nvPr/>
        </p:nvSpPr>
        <p:spPr>
          <a:xfrm>
            <a:off x="662975" y="913475"/>
            <a:ext cx="6976800" cy="30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Ensemble methods are techniques that combine </a:t>
            </a:r>
            <a:r>
              <a:rPr lang="it" sz="24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multiple machine learning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models to improve overall performance, reduce variance, and increase robustness. The idea is that </a:t>
            </a:r>
            <a:r>
              <a:rPr lang="it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 group of weak models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working together can </a:t>
            </a:r>
            <a:r>
              <a:rPr lang="it" sz="24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outperform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a </a:t>
            </a:r>
            <a:r>
              <a:rPr lang="it" sz="24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single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strong model.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37650fe78a_2_18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Ensemble</a:t>
            </a:r>
            <a:r>
              <a:rPr lang="it"/>
              <a:t> Methods</a:t>
            </a:r>
            <a:endParaRPr/>
          </a:p>
        </p:txBody>
      </p:sp>
      <p:sp>
        <p:nvSpPr>
          <p:cNvPr id="445" name="Google Shape;445;g337650fe78a_2_18"/>
          <p:cNvSpPr txBox="1"/>
          <p:nvPr/>
        </p:nvSpPr>
        <p:spPr>
          <a:xfrm>
            <a:off x="662975" y="892550"/>
            <a:ext cx="8225700" cy="3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1. Bagging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Trains multiple independent models on different subsets of data (created using bootstrapping) and then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averages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or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votes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on their predictions.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2. Boosting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Models are trained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sequentially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where each new model focuses on correcting the errors made by the previous ones.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3. Stacking (Stacked Generalization)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Uses multiple base models and then trains a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meta-model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on their predictions to make a final decision.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4. Voting Ensemble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Uses multiple models and combines their predictions by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majority voting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(for classification) or averaging (for regression).</a:t>
            </a:r>
            <a:endParaRPr sz="1200"/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>
            <p:ph idx="2" type="body"/>
          </p:nvPr>
        </p:nvSpPr>
        <p:spPr>
          <a:xfrm>
            <a:off x="817200" y="3366000"/>
            <a:ext cx="1706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"/>
              <a:t>Kristina Khvatova</a:t>
            </a:r>
            <a:endParaRPr/>
          </a:p>
        </p:txBody>
      </p:sp>
      <p:sp>
        <p:nvSpPr>
          <p:cNvPr id="451" name="Google Shape;451;p46"/>
          <p:cNvSpPr txBox="1"/>
          <p:nvPr>
            <p:ph idx="1" type="body"/>
          </p:nvPr>
        </p:nvSpPr>
        <p:spPr>
          <a:xfrm>
            <a:off x="2577600" y="3376800"/>
            <a:ext cx="3315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Senior Data &amp; Decision Scientist</a:t>
            </a:r>
            <a:endParaRPr/>
          </a:p>
        </p:txBody>
      </p:sp>
      <p:sp>
        <p:nvSpPr>
          <p:cNvPr id="452" name="Google Shape;452;p46"/>
          <p:cNvSpPr txBox="1"/>
          <p:nvPr>
            <p:ph idx="3" type="body"/>
          </p:nvPr>
        </p:nvSpPr>
        <p:spPr>
          <a:xfrm>
            <a:off x="817200" y="3848400"/>
            <a:ext cx="22932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it"/>
              <a:t>kristina.khvatova@vedrai.com</a:t>
            </a:r>
            <a:endParaRPr/>
          </a:p>
        </p:txBody>
      </p:sp>
      <p:pic>
        <p:nvPicPr>
          <p:cNvPr id="453" name="Google Shape;453;p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775" y="4183170"/>
            <a:ext cx="210095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0952" y="4213839"/>
            <a:ext cx="210100" cy="14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1254" y="4183170"/>
            <a:ext cx="178975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10432" y="4182520"/>
            <a:ext cx="210100" cy="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19609" y="4182520"/>
            <a:ext cx="210100" cy="2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213" name="Google Shape;213;p3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What is Supervised Learning?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4" name="Google Shape;214;p3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01.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 txBox="1"/>
          <p:nvPr>
            <p:ph idx="2" type="title"/>
          </p:nvPr>
        </p:nvSpPr>
        <p:spPr>
          <a:xfrm>
            <a:off x="783450" y="1404000"/>
            <a:ext cx="73107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 sz="2400"/>
              <a:t>Machine learning</a:t>
            </a: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 is a growing technology which enables computers to </a:t>
            </a:r>
            <a:r>
              <a:rPr lang="it" sz="2400"/>
              <a:t>learn automatically</a:t>
            </a: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 from past data. Machine learning uses various algorithms for building mathematical models and making </a:t>
            </a:r>
            <a:r>
              <a:rPr lang="it" sz="2400"/>
              <a:t>predictions</a:t>
            </a: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 using historical data or information.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400"/>
          </a:p>
        </p:txBody>
      </p:sp>
      <p:sp>
        <p:nvSpPr>
          <p:cNvPr id="220" name="Google Shape;220;p4"/>
          <p:cNvSpPr/>
          <p:nvPr/>
        </p:nvSpPr>
        <p:spPr>
          <a:xfrm>
            <a:off x="1347525" y="908950"/>
            <a:ext cx="1798500" cy="21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7CE9"/>
              </a:gs>
              <a:gs pos="100000">
                <a:srgbClr val="816DE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it" sz="8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Types of Machine Learning</a:t>
            </a:r>
            <a:endParaRPr/>
          </a:p>
        </p:txBody>
      </p:sp>
      <p:sp>
        <p:nvSpPr>
          <p:cNvPr id="226" name="Google Shape;226;p5"/>
          <p:cNvSpPr txBox="1"/>
          <p:nvPr/>
        </p:nvSpPr>
        <p:spPr>
          <a:xfrm>
            <a:off x="889600" y="1473675"/>
            <a:ext cx="425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1800"/>
              <a:buFont typeface="Work Sans Light"/>
              <a:buChar char="★"/>
            </a:pPr>
            <a:r>
              <a:rPr b="0" i="0" lang="it" sz="18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Supervised Machine Learning</a:t>
            </a:r>
            <a:endParaRPr b="0" i="0" sz="18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1800"/>
              <a:buFont typeface="Work Sans Light"/>
              <a:buChar char="★"/>
            </a:pPr>
            <a:r>
              <a:rPr b="0" i="0" lang="it" sz="18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Unsupervised Machine Learning</a:t>
            </a:r>
            <a:endParaRPr b="0" i="0" sz="18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1800"/>
              <a:buFont typeface="Work Sans Light"/>
              <a:buChar char="★"/>
            </a:pPr>
            <a:r>
              <a:rPr lang="it" sz="18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Reinforcement Learning</a:t>
            </a:r>
            <a:endParaRPr sz="18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"/>
          <p:cNvSpPr txBox="1"/>
          <p:nvPr>
            <p:ph idx="2" type="title"/>
          </p:nvPr>
        </p:nvSpPr>
        <p:spPr>
          <a:xfrm>
            <a:off x="783450" y="1167625"/>
            <a:ext cx="7310700" cy="3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it" sz="2400"/>
              <a:t>Supervised learning</a:t>
            </a: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 is the types of machine learning in which machines are trained using well "</a:t>
            </a:r>
            <a:r>
              <a:rPr lang="it" sz="2400"/>
              <a:t>labelled</a:t>
            </a: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" training data, and on basis of that data, machines predict the output.</a:t>
            </a:r>
            <a:endParaRPr sz="2400">
              <a:latin typeface="IBM Plex Serif Light"/>
              <a:ea typeface="IBM Plex Serif Light"/>
              <a:cs typeface="IBM Plex Serif Light"/>
              <a:sym typeface="IBM Plex Serif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In supervised learning, the training data provided to the machines work as the supervisor that teaches the machines to predict the output correctly.</a:t>
            </a:r>
            <a:endParaRPr sz="2400">
              <a:latin typeface="IBM Plex Serif Light"/>
              <a:ea typeface="IBM Plex Serif Light"/>
              <a:cs typeface="IBM Plex Serif Light"/>
              <a:sym typeface="IBM Plex Serif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400"/>
          </a:p>
        </p:txBody>
      </p:sp>
      <p:sp>
        <p:nvSpPr>
          <p:cNvPr id="232" name="Google Shape;232;p6"/>
          <p:cNvSpPr/>
          <p:nvPr/>
        </p:nvSpPr>
        <p:spPr>
          <a:xfrm>
            <a:off x="1347525" y="723825"/>
            <a:ext cx="1798500" cy="21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7CE9"/>
              </a:gs>
              <a:gs pos="100000">
                <a:srgbClr val="816DE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it" sz="8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SUPERVISED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How Supervised learning works?</a:t>
            </a:r>
            <a:endParaRPr/>
          </a:p>
        </p:txBody>
      </p:sp>
      <p:pic>
        <p:nvPicPr>
          <p:cNvPr id="238" name="Google Shape;2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34875"/>
            <a:ext cx="8839201" cy="3690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Supervised Learning Steps</a:t>
            </a:r>
            <a:endParaRPr/>
          </a:p>
        </p:txBody>
      </p:sp>
      <p:sp>
        <p:nvSpPr>
          <p:cNvPr id="244" name="Google Shape;244;p8"/>
          <p:cNvSpPr txBox="1"/>
          <p:nvPr/>
        </p:nvSpPr>
        <p:spPr>
          <a:xfrm>
            <a:off x="662975" y="1329900"/>
            <a:ext cx="723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1800"/>
              <a:buFont typeface="Work Sans Light"/>
              <a:buChar char="●"/>
            </a:pPr>
            <a:r>
              <a:rPr b="0" i="0" lang="it" sz="18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Collect/Gather the labelled training data.</a:t>
            </a:r>
            <a:endParaRPr b="0" i="0" sz="18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1800"/>
              <a:buFont typeface="Work Sans Light"/>
              <a:buChar char="●"/>
            </a:pPr>
            <a:r>
              <a:rPr b="0" i="0" lang="it" sz="18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Split the training dataset into training dataset, test dataset. </a:t>
            </a:r>
            <a:endParaRPr b="0" i="0" sz="18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Work Sans Light"/>
              <a:buChar char="●"/>
            </a:pPr>
            <a:r>
              <a:rPr b="0" i="0" lang="it" sz="18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Determine the suitable algorithm for the model.</a:t>
            </a:r>
            <a:endParaRPr b="0" i="0" sz="1800" u="none" cap="none" strike="noStrike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1800"/>
              <a:buFont typeface="Work Sans Light"/>
              <a:buChar char="●"/>
            </a:pPr>
            <a:r>
              <a:rPr b="0" i="0" lang="it" sz="18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Execute the algorithm on the training dataset.</a:t>
            </a:r>
            <a:endParaRPr b="0" i="0" sz="18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1800"/>
              <a:buFont typeface="Work Sans Light"/>
              <a:buChar char="●"/>
            </a:pPr>
            <a:r>
              <a:rPr b="0" i="0" lang="it" sz="18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Evaluate the accuracy of the model by providing the test set.</a:t>
            </a:r>
            <a:endParaRPr b="0" i="0" sz="18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E1138"/>
      </a:dk1>
      <a:lt1>
        <a:srgbClr val="FFFFFF"/>
      </a:lt1>
      <a:dk2>
        <a:srgbClr val="595959"/>
      </a:dk2>
      <a:lt2>
        <a:srgbClr val="EEEEEE"/>
      </a:lt2>
      <a:accent1>
        <a:srgbClr val="00A491"/>
      </a:accent1>
      <a:accent2>
        <a:srgbClr val="33B5A6"/>
      </a:accent2>
      <a:accent3>
        <a:srgbClr val="826DE6"/>
      </a:accent3>
      <a:accent4>
        <a:srgbClr val="8F7CE9"/>
      </a:accent4>
      <a:accent5>
        <a:srgbClr val="FFFFFF"/>
      </a:accent5>
      <a:accent6>
        <a:srgbClr val="FFFFFF"/>
      </a:accent6>
      <a:hlink>
        <a:srgbClr val="33B5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